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0" r:id="rId6"/>
    <p:sldId id="259" r:id="rId7"/>
    <p:sldId id="261" r:id="rId8"/>
    <p:sldId id="268" r:id="rId9"/>
    <p:sldId id="269" r:id="rId10"/>
    <p:sldId id="263" r:id="rId11"/>
    <p:sldId id="264" r:id="rId12"/>
    <p:sldId id="265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5"/>
    <p:restoredTop sz="94737"/>
  </p:normalViewPr>
  <p:slideViewPr>
    <p:cSldViewPr snapToGrid="0" snapToObjects="1">
      <p:cViewPr varScale="1">
        <p:scale>
          <a:sx n="97" d="100"/>
          <a:sy n="97" d="100"/>
        </p:scale>
        <p:origin x="20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43AFE-C488-3B47-A5E7-C539FAED79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2BD52C-C959-9A4E-A01F-3718311F6A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7C239-6390-D340-824A-98A75C8C3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CC31D-DB5F-DF4F-884F-FE93A00EE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28A4B-5801-A644-9AE6-4EAFB0457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27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C4F1A-BF5B-4F48-9E60-CFC7DB65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851A2F-1E09-4A4A-AFF5-492A4BA12E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6F783-7749-FE42-A4F0-4EDE915C1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4C32E-1E0B-2648-8813-ECF445612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357B6-6365-3947-89D5-1D5A11BDB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071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9D3BD4-AD38-DD42-9D4E-431FE4CB74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BA3D83-CA77-AD4A-B04D-84D7C7AF83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AEC88-016E-154B-B267-F787E0959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F778-6F3B-BE42-AC81-41F74A6EB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38B2B-A8E6-5546-8E90-A5DF55187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80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A5702-32BB-E945-B72A-DC1BD7E3F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F35D5-26A4-A240-AEC3-1FCACC5DC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97210-861B-5D4E-A628-2DA80B35F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05C59-0922-8945-9F0F-D0CD0E3B3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72D7D-CBB2-B64B-B68A-5163D1360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01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23696-A9EE-8546-B286-600DA640C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1D078-1820-8E4C-82F5-12512F772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9BC3C-F2A3-AB44-BFDF-3236198A1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3A857-0DFC-E944-8C29-BF6DBF4B2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A64F8-F288-D841-AE8F-C261927BA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13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49E34-4598-7443-BBA0-95D2432CA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60B58-E574-3548-AF97-89501FD03E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B3BF2C-928E-8F49-907E-2CAB06759C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55A486-737D-DC44-AAB8-050B951C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6FD4D-6029-414E-BCBA-0C3DC9CB8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14E41-D1EE-4643-BDFF-84DB2B9C0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715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B84F7-453A-834C-A76B-3B052F48E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032B68-7613-BF4D-8CCF-5409B23BF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3995F7-855B-8943-99B0-789D5285D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B7A524-D105-6345-A9B6-F89A74A665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5432B1-01E8-8A4E-8AEB-53602E94DE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022D6E-42E2-874E-8466-B1B568EB1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63F77D-2FC9-054A-8136-9BFA98E0A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01905C-CA5D-ED40-B488-6CF045B43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904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87AB0-372D-D14A-93AC-D68323433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98F9D5-471E-1D46-98C1-81EEE7655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E5E6E3-C32F-4C47-9C4A-D0996DADC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E0C401-0007-F047-8601-E34F66ADC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894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5BD84C-64A9-F94B-BB48-5DD581DA2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CB1594-96A7-774B-98B8-CB1D441D4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65A43F-2BCC-9B4C-861D-9F8B94FCF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943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CB7F-D259-1E43-81C8-76505AF87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92555-3E2C-8B45-82DF-224D6A6F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5292F8-752B-6742-B787-D7CD3323A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37BE0D-2462-874A-87F6-09F8F8B18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7B9BB0-354B-344E-814E-4ABCB9A4A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119A6-395E-3841-920A-F6B1395C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725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92EA9-2626-A946-A316-0783E92EA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AF1A79-C9CD-CA46-8FCC-709D065E61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FE15C4-430F-8D4C-B97D-06EC22993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4D351-9169-F64A-896A-D3AB17FA4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70A9D2-70D2-A041-9F99-32C2352CC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FC2EB9-8106-C24C-8E0F-EF99E3503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564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2F84E1-AB7C-154A-A88F-85962E86A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9A7F0-9549-B047-A2C1-540E3F891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BCB31-C4B2-4147-AD29-A49E3C54E3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99FE3-D1D1-E84B-B72A-70EA1CE80B2E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5469E-92ED-FE4B-A758-13BC51B4FA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32B8F-4178-434D-BEEF-6FFCE40E3D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0B145-EC79-7B44-B77B-7B328F56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22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nature.com/articles/nature02403#supplementary-informatio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atadryad.org/resource/doi:10.5061/dryad.j42m7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esajournals.onlinelibrary.wiley.com/doi/full/10.1002/ecy.209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try-db.org/TryWeb/Home.ph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bien.nceas.ucsb.edu/bien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roots.ornl.gov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456CA-4B85-D241-9332-B37D16FEA4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You’ve got questions, but need data!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8CC429-F5DA-D949-B7D9-C9A35A417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1670"/>
            <a:ext cx="9144000" cy="1176130"/>
          </a:xfrm>
        </p:spPr>
        <p:txBody>
          <a:bodyPr>
            <a:normAutofit lnSpcReduction="10000"/>
          </a:bodyPr>
          <a:lstStyle/>
          <a:p>
            <a:r>
              <a:rPr lang="en-US" sz="4000" dirty="0"/>
              <a:t>Accessing trait data from TRY, BIEN, and other sources</a:t>
            </a:r>
          </a:p>
        </p:txBody>
      </p:sp>
    </p:spTree>
    <p:extLst>
      <p:ext uri="{BB962C8B-B14F-4D97-AF65-F5344CB8AC3E}">
        <p14:creationId xmlns:p14="http://schemas.microsoft.com/office/powerpoint/2010/main" val="1215183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EFFD6-575B-0745-8363-2C86CD97E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12AC4-3923-0240-ABFC-E306B96F17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558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8790-3033-194B-B0FD-151899841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GLOPNET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6BCB3-BA85-6641-BC7C-EC97B74AE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https://www.nature.com/articles/nature02403#supplementary-information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2,600 records</a:t>
            </a:r>
          </a:p>
          <a:p>
            <a:pPr marL="0" indent="0" algn="ctr">
              <a:buNone/>
            </a:pPr>
            <a:r>
              <a:rPr lang="en-US" dirty="0"/>
              <a:t>All leaf traits (SLA, nutrients, and gas exchange)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E02ACC-F431-AB40-AD97-6272C63C1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400" y="4395580"/>
            <a:ext cx="75692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627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8790-3033-194B-B0FD-151899841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Maire et al. (2016)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6BCB3-BA85-6641-BC7C-EC97B74AE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https://datadryad.org/resource/doi:10.5061/dryad.j42m7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2,400 records</a:t>
            </a:r>
          </a:p>
          <a:p>
            <a:pPr marL="0" indent="0" algn="ctr">
              <a:buNone/>
            </a:pPr>
            <a:r>
              <a:rPr lang="en-US" dirty="0"/>
              <a:t>All leaf traits (SLA, nutrients, and gas exchange)</a:t>
            </a:r>
          </a:p>
          <a:p>
            <a:pPr marL="0" indent="0" algn="ctr">
              <a:buNone/>
            </a:pPr>
            <a:r>
              <a:rPr lang="en-US" dirty="0"/>
              <a:t>Also includes climate and soil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8A6E5A-830F-DC46-BC3A-5F99EFA31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1738" y="4471835"/>
            <a:ext cx="6218583" cy="228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9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8790-3033-194B-B0FD-151899841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China Plant Traits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6BCB3-BA85-6641-BC7C-EC97B74AE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https://esajournals.onlinelibrary.wiley.com/doi/full/10.1002/ecy.2091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1,215 species</a:t>
            </a:r>
          </a:p>
          <a:p>
            <a:pPr marL="0" indent="0" algn="ctr">
              <a:buNone/>
            </a:pPr>
            <a:r>
              <a:rPr lang="en-US" dirty="0"/>
              <a:t>All leaf traits (SLA, nutrients, and gas exchange)</a:t>
            </a:r>
          </a:p>
          <a:p>
            <a:pPr marL="0" indent="0" algn="ctr">
              <a:buNone/>
            </a:pPr>
            <a:r>
              <a:rPr lang="en-US" dirty="0"/>
              <a:t>Boreal - tropical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809159-DFF7-4E4A-8762-D975C1D01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4589" y="4546882"/>
            <a:ext cx="5227431" cy="225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21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C455E-3A8C-B041-B6C5-837DEB954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a number of great trait databases (and datasets) available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F2493-8C51-BD4B-BDCE-DF2B36E2F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Many journals (and even governments!) are making it mandatory to publish data</a:t>
            </a:r>
          </a:p>
          <a:p>
            <a:r>
              <a:rPr lang="en-US" sz="3600" dirty="0"/>
              <a:t>New open source repositories are making it easier than ever to access this data</a:t>
            </a:r>
          </a:p>
          <a:p>
            <a:r>
              <a:rPr lang="en-US" sz="3600" dirty="0"/>
              <a:t>Let’s talk about a few databases/sets (that may be useful for your projects)…</a:t>
            </a:r>
          </a:p>
        </p:txBody>
      </p:sp>
    </p:spTree>
    <p:extLst>
      <p:ext uri="{BB962C8B-B14F-4D97-AF65-F5344CB8AC3E}">
        <p14:creationId xmlns:p14="http://schemas.microsoft.com/office/powerpoint/2010/main" val="4282233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3A15C-CEA3-5446-99EF-5909A6498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 (multiple combined datasets)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DD2996-D772-7E48-BD99-51A12680B4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90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8790-3033-194B-B0FD-151899841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TRY plant traits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6BCB3-BA85-6641-BC7C-EC97B74AE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https://www.try-db.org/TryWeb/Home.php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6.9 million records</a:t>
            </a:r>
          </a:p>
          <a:p>
            <a:pPr marL="0" indent="0" algn="ctr">
              <a:buNone/>
            </a:pPr>
            <a:r>
              <a:rPr lang="en-US" dirty="0"/>
              <a:t>148,000 plants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21E09F-B0BF-144F-A900-D4697FDC0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4140200"/>
            <a:ext cx="105283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23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658C0-0603-6F42-B922-4CB916892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CABDB-AC41-FA4B-B321-E3CFCEBBD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Lots of data!</a:t>
            </a:r>
          </a:p>
          <a:p>
            <a:pPr lvl="1"/>
            <a:r>
              <a:rPr lang="en-US" dirty="0"/>
              <a:t>Can separate by species and/or traits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Data can hard to sort through</a:t>
            </a:r>
          </a:p>
          <a:p>
            <a:pPr lvl="1"/>
            <a:r>
              <a:rPr lang="en-US" dirty="0"/>
              <a:t>Data access is kind of a pain</a:t>
            </a:r>
          </a:p>
          <a:p>
            <a:pPr lvl="1"/>
            <a:r>
              <a:rPr lang="en-US" dirty="0"/>
              <a:t>Not all data is openly available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281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8790-3033-194B-B0FD-151899841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Botanical Information and Ecology Network (BIEN)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6BCB3-BA85-6641-BC7C-EC97B74AE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http://bien.nceas.ucsb.edu/bien/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206 million records</a:t>
            </a:r>
          </a:p>
          <a:p>
            <a:pPr marL="0" indent="0" algn="ctr">
              <a:buNone/>
            </a:pPr>
            <a:r>
              <a:rPr lang="en-US" dirty="0"/>
              <a:t>486,000 plants</a:t>
            </a:r>
          </a:p>
        </p:txBody>
      </p:sp>
      <p:pic>
        <p:nvPicPr>
          <p:cNvPr id="6" name="Picture 2" descr="http://bien.nceas.ucsb.edu/bien/wp-content/uploads/2016/09/bien_logo_notext-1.png">
            <a:extLst>
              <a:ext uri="{FF2B5EF4-FFF2-40B4-BE49-F238E27FC236}">
                <a16:creationId xmlns:a16="http://schemas.microsoft.com/office/drawing/2014/main" id="{13B4224B-7E96-7D4D-BBD7-C2865A848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5409" y="4480482"/>
            <a:ext cx="4135886" cy="196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039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DBAC7-ED3E-F745-8E00-4FCAB786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2D4A6-A0E8-1F41-8951-F93553C367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Tons of data</a:t>
            </a:r>
          </a:p>
          <a:p>
            <a:pPr lvl="1"/>
            <a:r>
              <a:rPr lang="en-US" dirty="0"/>
              <a:t>Data can be accessed via an R package or web interface</a:t>
            </a:r>
          </a:p>
          <a:p>
            <a:pPr lvl="2"/>
            <a:r>
              <a:rPr lang="en-US" dirty="0"/>
              <a:t>Lots of great tools on the BIEN website!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Data is mostly occurrence</a:t>
            </a:r>
          </a:p>
          <a:p>
            <a:pPr lvl="1"/>
            <a:r>
              <a:rPr lang="en-US" dirty="0"/>
              <a:t>Not as many traits a TRY</a:t>
            </a:r>
          </a:p>
        </p:txBody>
      </p:sp>
    </p:spTree>
    <p:extLst>
      <p:ext uri="{BB962C8B-B14F-4D97-AF65-F5344CB8AC3E}">
        <p14:creationId xmlns:p14="http://schemas.microsoft.com/office/powerpoint/2010/main" val="2709474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8790-3033-194B-B0FD-151899841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Fine-Root Ecology Database (FRED)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6BCB3-BA85-6641-BC7C-EC97B74AE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https://roots.ornl.gov/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105,000 records</a:t>
            </a:r>
          </a:p>
          <a:p>
            <a:pPr marL="0" indent="0" algn="ctr">
              <a:buNone/>
            </a:pPr>
            <a:r>
              <a:rPr lang="en-US" dirty="0"/>
              <a:t>300 root traits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E9DAF7-79BE-264A-BE5A-649EF53F4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8491" y="3869635"/>
            <a:ext cx="4475018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304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DBAC7-ED3E-F745-8E00-4FCAB786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2D4A6-A0E8-1F41-8951-F93553C367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Lots of data on roots</a:t>
            </a:r>
          </a:p>
          <a:p>
            <a:pPr lvl="1"/>
            <a:r>
              <a:rPr lang="en-US" dirty="0"/>
              <a:t>Good spatial coverage</a:t>
            </a:r>
          </a:p>
          <a:p>
            <a:pPr lvl="1"/>
            <a:r>
              <a:rPr lang="en-US" dirty="0"/>
              <a:t>Seems easily accessible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Only roots</a:t>
            </a:r>
          </a:p>
        </p:txBody>
      </p:sp>
    </p:spTree>
    <p:extLst>
      <p:ext uri="{BB962C8B-B14F-4D97-AF65-F5344CB8AC3E}">
        <p14:creationId xmlns:p14="http://schemas.microsoft.com/office/powerpoint/2010/main" val="2402484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348</Words>
  <Application>Microsoft Macintosh PowerPoint</Application>
  <PresentationFormat>Widescreen</PresentationFormat>
  <Paragraphs>63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You’ve got questions, but need data!</vt:lpstr>
      <vt:lpstr>There are a number of great trait databases (and datasets) available</vt:lpstr>
      <vt:lpstr>Databases (multiple combined datasets)</vt:lpstr>
      <vt:lpstr>The TRY plant traits database</vt:lpstr>
      <vt:lpstr>TRY</vt:lpstr>
      <vt:lpstr>The Botanical Information and Ecology Network (BIEN)</vt:lpstr>
      <vt:lpstr>BIEN</vt:lpstr>
      <vt:lpstr>Fine-Root Ecology Database (FRED)</vt:lpstr>
      <vt:lpstr>FRED</vt:lpstr>
      <vt:lpstr>Datasets</vt:lpstr>
      <vt:lpstr>GLOPNET</vt:lpstr>
      <vt:lpstr>Maire et al. (2016)</vt:lpstr>
      <vt:lpstr>China Plant Traits Database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19</cp:revision>
  <dcterms:created xsi:type="dcterms:W3CDTF">2019-01-23T23:07:50Z</dcterms:created>
  <dcterms:modified xsi:type="dcterms:W3CDTF">2019-01-24T14:16:36Z</dcterms:modified>
</cp:coreProperties>
</file>

<file path=docProps/thumbnail.jpeg>
</file>